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6"/>
  </p:sldMasterIdLst>
  <p:notesMasterIdLst>
    <p:notesMasterId r:id="rId54"/>
  </p:notesMasterIdLst>
  <p:handoutMasterIdLst>
    <p:handoutMasterId r:id="rId55"/>
  </p:handoutMasterIdLst>
  <p:sldIdLst>
    <p:sldId id="327" r:id="rId7"/>
    <p:sldId id="330" r:id="rId8"/>
    <p:sldId id="331" r:id="rId9"/>
    <p:sldId id="332" r:id="rId10"/>
    <p:sldId id="298" r:id="rId11"/>
    <p:sldId id="262" r:id="rId12"/>
    <p:sldId id="263" r:id="rId13"/>
    <p:sldId id="299" r:id="rId14"/>
    <p:sldId id="302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92965" autoAdjust="0"/>
  </p:normalViewPr>
  <p:slideViewPr>
    <p:cSldViewPr snapToGrid="0" snapToObjects="1">
      <p:cViewPr varScale="1">
        <p:scale>
          <a:sx n="80" d="100"/>
          <a:sy n="80" d="100"/>
        </p:scale>
        <p:origin x="989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slide" Target="slides/slide44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slide" Target="slides/slide47.xml"/><Relationship Id="rId58" Type="http://schemas.openxmlformats.org/officeDocument/2006/relationships/viewProps" Target="viewProps.xml"/><Relationship Id="rId5" Type="http://schemas.openxmlformats.org/officeDocument/2006/relationships/customXml" Target="../customXml/item5.xml"/><Relationship Id="rId19" Type="http://schemas.openxmlformats.org/officeDocument/2006/relationships/slide" Target="slides/slide13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56" Type="http://schemas.openxmlformats.org/officeDocument/2006/relationships/commentAuthors" Target="commentAuthors.xml"/><Relationship Id="rId8" Type="http://schemas.openxmlformats.org/officeDocument/2006/relationships/slide" Target="slides/slide2.xml"/><Relationship Id="rId51" Type="http://schemas.openxmlformats.org/officeDocument/2006/relationships/slide" Target="slides/slide45.xml"/><Relationship Id="rId3" Type="http://schemas.openxmlformats.org/officeDocument/2006/relationships/customXml" Target="../customXml/item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59" Type="http://schemas.openxmlformats.org/officeDocument/2006/relationships/theme" Target="theme/theme1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slide" Target="slides/slide43.xml"/><Relationship Id="rId57" Type="http://schemas.openxmlformats.org/officeDocument/2006/relationships/presProps" Target="presProps.xml"/><Relationship Id="rId10" Type="http://schemas.openxmlformats.org/officeDocument/2006/relationships/slide" Target="slides/slide4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slide" Target="slides/slide46.xml"/><Relationship Id="rId6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144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604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0769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6624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9640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1229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8242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5614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7254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02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2522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6099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663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3882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7632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783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811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1403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607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914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96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24145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4344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91919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4025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2401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3520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7332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39994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7894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652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95849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0800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02329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82755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97203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19986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719941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384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046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19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4274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38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Nick Driscoll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10/12/2022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61514"/>
            <a:ext cx="6820531" cy="486569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collection, wrangling, EDA (viz &amp; SQL), Interactive Visuals w/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Folium, predictive analysis w/ classification build, tune evaluate)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91032" y="1687592"/>
            <a:ext cx="2925435" cy="4631757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/>
          <a:p>
            <a:r>
              <a:rPr lang="en-US" dirty="0"/>
              <a:t>VAFC:  Vandenberg Air Force Center</a:t>
            </a:r>
          </a:p>
          <a:p>
            <a:r>
              <a:rPr lang="en-US" dirty="0"/>
              <a:t>KSC: Kennedy Space Center</a:t>
            </a:r>
          </a:p>
          <a:p>
            <a:r>
              <a:rPr lang="en-US" dirty="0"/>
              <a:t>CCAFS: Cape Canaveral Air Force Station </a:t>
            </a:r>
          </a:p>
          <a:p>
            <a:r>
              <a:rPr lang="en-US" dirty="0"/>
              <a:t>SLC: Space Launch Complex</a:t>
            </a:r>
          </a:p>
          <a:p>
            <a:r>
              <a:rPr lang="en-US" dirty="0"/>
              <a:t>LC: Launch Complex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Mapping – Launch Sites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DEBECA-A8B2-1C69-5EEB-CF0F6D5AEA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720" t="20762" r="25016" b="17422"/>
          <a:stretch/>
        </p:blipFill>
        <p:spPr>
          <a:xfrm>
            <a:off x="3867805" y="1687592"/>
            <a:ext cx="3300249" cy="31451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1D1D6B-A1D3-D95E-83F6-A0FE95FF46A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954" t="16095" r="17318" b="22125"/>
          <a:stretch/>
        </p:blipFill>
        <p:spPr>
          <a:xfrm>
            <a:off x="7319394" y="2496342"/>
            <a:ext cx="3752194" cy="39308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67D302-EB52-BE39-4DDD-D5653BDE4528}"/>
              </a:ext>
            </a:extLst>
          </p:cNvPr>
          <p:cNvSpPr txBox="1"/>
          <p:nvPr/>
        </p:nvSpPr>
        <p:spPr>
          <a:xfrm>
            <a:off x="4846593" y="4978253"/>
            <a:ext cx="1342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VAFC SLC-4E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570BA4-A0A0-5017-6A11-1B425BC2A07A}"/>
              </a:ext>
            </a:extLst>
          </p:cNvPr>
          <p:cNvSpPr txBox="1"/>
          <p:nvPr/>
        </p:nvSpPr>
        <p:spPr>
          <a:xfrm>
            <a:off x="8432175" y="1453049"/>
            <a:ext cx="15266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KSC LC-39A</a:t>
            </a:r>
          </a:p>
          <a:p>
            <a:pPr algn="ctr"/>
            <a:r>
              <a:rPr lang="en-US" dirty="0"/>
              <a:t>CCAFC SLC-40 </a:t>
            </a:r>
          </a:p>
          <a:p>
            <a:pPr algn="ctr"/>
            <a:r>
              <a:rPr lang="en-US" dirty="0"/>
              <a:t>CCAFS LC-40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8" y="5848883"/>
            <a:ext cx="9745589" cy="9350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Mapping – Launch Success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680F8D-7B0C-C786-DB7F-B3C4F7CED6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3596" y="1602385"/>
            <a:ext cx="2868540" cy="237603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D0B70E-A208-768A-3CA4-9BE65B64EC88}"/>
              </a:ext>
            </a:extLst>
          </p:cNvPr>
          <p:cNvSpPr txBox="1"/>
          <p:nvPr/>
        </p:nvSpPr>
        <p:spPr>
          <a:xfrm>
            <a:off x="3634348" y="4006967"/>
            <a:ext cx="2287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Kennedy Space Center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5AC687-5711-44E3-D77B-A468DA95E6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3185" y="1621497"/>
            <a:ext cx="2605088" cy="190658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10A74A-5EBC-1E78-06C7-C7532FC36AA0}"/>
              </a:ext>
            </a:extLst>
          </p:cNvPr>
          <p:cNvSpPr txBox="1"/>
          <p:nvPr/>
        </p:nvSpPr>
        <p:spPr>
          <a:xfrm>
            <a:off x="10388854" y="3553542"/>
            <a:ext cx="813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SLC-40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A74C9F-9EAE-92AF-4FCE-37F5305915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4796" y="1609725"/>
            <a:ext cx="2795729" cy="29020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3AB9ED-5883-FB1E-451B-24ACCE40E07D}"/>
              </a:ext>
            </a:extLst>
          </p:cNvPr>
          <p:cNvSpPr txBox="1"/>
          <p:nvPr/>
        </p:nvSpPr>
        <p:spPr>
          <a:xfrm>
            <a:off x="7498684" y="4626350"/>
            <a:ext cx="707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LC-40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79C47BA-405F-3EC2-F1FC-32CC81D3F6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5336" y="1555351"/>
            <a:ext cx="2895600" cy="25908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9BADBCB-CBB3-6AAC-B5EA-F1C5518F1EE3}"/>
              </a:ext>
            </a:extLst>
          </p:cNvPr>
          <p:cNvSpPr txBox="1"/>
          <p:nvPr/>
        </p:nvSpPr>
        <p:spPr>
          <a:xfrm>
            <a:off x="994110" y="4191633"/>
            <a:ext cx="1318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Vandenberg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637537" y="1778852"/>
            <a:ext cx="3820435" cy="4246721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Folium map depicts the distance form the Kennedy Space Center to the two closest cities and the closest interstate highway.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Not pictured: The distance from CCAFS to the coastline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Distances: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Orlando: 71.85km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Melbourne: 52.80km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US1: 14.84km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Coastline: 0.89km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 Mapping – Distance to Landmarks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DCD066-B2FE-9513-930E-84A9F8FD98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11" y="1569461"/>
            <a:ext cx="6421062" cy="459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520575"/>
            <a:ext cx="10229860" cy="28992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that they can launch their Falcon 9 rocket with a cost savings of over 100 million dollars versus other competitors. The key is that they can land and re-use the first stage of the Falcon 9 rocket. Publicly available historical launch data for the Falcon 9 may help competitor companies predict what it takes to build a re-usable first stage rocket.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historical launch data, which includes rocket parameters and results, a company may be able to build predictive Machine Learning models to identify if the first stage of the rocket will land or not. 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on SpaceX Falcon9 Launches is publicly available. It was procured in multiple ways; using the SpaceX API, and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WebScraping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the Falcon 9 Wikipedia page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Filtered out rockets that were not Falcon 9, Calculated number of launches, occurrence of each orbit type, created binary landing outcome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Compared: mission outcome by orbit type, mission outcome by launch location, size, weight, etc. 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sisl xmlns:xsi="http://www.w3.org/2001/XMLSchema-instance" xmlns:xsd="http://www.w3.org/2001/XMLSchema" xmlns="http://www.boldonjames.com/2008/01/sie/internal/label" sislVersion="0" policy="cde53ac1-bf5f-4aae-9cf1-07509e23a4b0" origin="userSelected"/>
</file>

<file path=customXml/item3.xml><?xml version="1.0" encoding="utf-8"?>
<WrappedLabelHistory xmlns:xsi="http://www.w3.org/2001/XMLSchema-instance" xmlns:xsd="http://www.w3.org/2001/XMLSchema" xmlns="http://www.boldonjames.com/2016/02/Classifier/internal/wrappedLabelHistory">
  <Value>PD94bWwgdmVyc2lvbj0iMS4wIiBlbmNvZGluZz0idXMtYXNjaWkiPz48bGFiZWxIaXN0b3J5IHhtbG5zOnhzaT0iaHR0cDovL3d3dy53My5vcmcvMjAwMS9YTUxTY2hlbWEtaW5zdGFuY2UiIHhtbG5zOnhzZD0iaHR0cDovL3d3dy53My5vcmcvMjAwMS9YTUxTY2hlbWEiIHhtbG5zPSJodHRwOi8vd3d3LmJvbGRvbmphbWVzLmNvbS8yMDE2LzAyL0NsYXNzaWZpZXIvaW50ZXJuYWwvbGFiZWxIaXN0b3J5Ij48aXRlbT48c2lzbCBzaXNsVmVyc2lvbj0iMCIgcG9saWN5PSJjZGU1M2FjMS1iZjVmLTRhYWUtOWNmMS0wNzUwOWUyM2E0YjAiIG9yaWdpbj0idXNlclNlbGVjdGVkIiAvPjxVc2VyTmFtZT5VU1wxMTA5MzM2PC9Vc2VyTmFtZT48RGF0ZVRpbWU+MTAvMTIvMjAyMiAxMDo0Njo0NiBQTTwvRGF0ZVRpbWU+PExhYmVsU3RyaW5nPlRoaXMgYXJ0aWZhY3QgaGFzIG5vIGNsYXNzaWZpY2F0aW9uLjwvTGFiZWxTdHJpbmc+PC9pdGVtPjwvbGFiZWxIaXN0b3J5Pg==</Value>
</WrappedLabelHistory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5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9C75BD-72DD-4784-9377-36BE17F6975C}">
  <ds:schemaRefs>
    <ds:schemaRef ds:uri="http://www.w3.org/2001/XMLSchema"/>
    <ds:schemaRef ds:uri="http://www.boldonjames.com/2008/01/sie/internal/label"/>
  </ds:schemaRefs>
</ds:datastoreItem>
</file>

<file path=customXml/itemProps3.xml><?xml version="1.0" encoding="utf-8"?>
<ds:datastoreItem xmlns:ds="http://schemas.openxmlformats.org/officeDocument/2006/customXml" ds:itemID="{082E803A-DEFF-44E5-84EC-EB7D93B71E0A}">
  <ds:schemaRefs>
    <ds:schemaRef ds:uri="http://www.w3.org/2001/XMLSchema"/>
    <ds:schemaRef ds:uri="http://www.boldonjames.com/2016/02/Classifier/internal/wrappedLabelHistory"/>
  </ds:schemaRefs>
</ds:datastoreItem>
</file>

<file path=customXml/itemProps4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5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1501</TotalTime>
  <Words>1545</Words>
  <Application>Microsoft Office PowerPoint</Application>
  <PresentationFormat>Widescreen</PresentationFormat>
  <Paragraphs>288</Paragraphs>
  <Slides>47</Slides>
  <Notes>47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subject>rtnipcontrolcode:unrestricted|rtnipcontrolcodevm:noipvm|rtnexportcontrolcountry:usa|rtnexportcontrolcode:otherinfo|rtnexportcontrolcodevm:nousecvm</dc:subject>
  <dc:creator>YAN Luo</dc:creator>
  <cp:lastModifiedBy>Nick Driscoll</cp:lastModifiedBy>
  <cp:revision>201</cp:revision>
  <dcterms:created xsi:type="dcterms:W3CDTF">2021-04-29T18:58:34Z</dcterms:created>
  <dcterms:modified xsi:type="dcterms:W3CDTF">2022-10-14T01:28:36Z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docIndexRef">
    <vt:lpwstr>989dd3db-ec97-412d-9c55-ef25d4b7df1d</vt:lpwstr>
  </property>
  <property fmtid="{D5CDD505-2E9C-101B-9397-08002B2CF9AE}" pid="4" name="bjDocumentSecurityLabel">
    <vt:lpwstr>This artifact has no classification.</vt:lpwstr>
  </property>
  <property fmtid="{D5CDD505-2E9C-101B-9397-08002B2CF9AE}" pid="5" name="bjClsUserRVM">
    <vt:lpwstr>[]</vt:lpwstr>
  </property>
  <property fmtid="{D5CDD505-2E9C-101B-9397-08002B2CF9AE}" pid="6" name="bjSaver">
    <vt:lpwstr>tS1Aa2ODQpmbrQ+CyqrrBBYu2nM2IfSU</vt:lpwstr>
  </property>
  <property fmtid="{D5CDD505-2E9C-101B-9397-08002B2CF9AE}" pid="7" name="bjLabelHistoryID">
    <vt:lpwstr>{082E803A-DEFF-44E5-84EC-EB7D93B71E0A}</vt:lpwstr>
  </property>
  <property fmtid="{D5CDD505-2E9C-101B-9397-08002B2CF9AE}" pid="8" name="bjDocumentLabelXML">
    <vt:lpwstr>&lt;?xml version="1.0" encoding="us-ascii"?&gt;&lt;sisl xmlns:xsd="http://www.w3.org/2001/XMLSchema" xmlns:xsi="http://www.w3.org/2001/XMLSchema-instance" sislVersion="0" policy="cde53ac1-bf5f-4aae-9cf1-07509e23a4b0" origin="userSelected" xmlns="http://www.boldonj</vt:lpwstr>
  </property>
  <property fmtid="{D5CDD505-2E9C-101B-9397-08002B2CF9AE}" pid="9" name="bjDocumentLabelXML-0">
    <vt:lpwstr>ames.com/2008/01/sie/internal/label"&gt;&lt;element uid="dececbd6-da3b-46fe-8f00-f9d9deea2ee1" value="" /&gt;&lt;element uid="bbbf7bf4-4f4f-4189-9c5e-65015de8a6ad" value="" /&gt;&lt;element uid="bba94c65-ac3d-4f34-b2e1-8de11ef6f01c" value="" /&gt;&lt;element uid="bc2b7c01-6db1-4</vt:lpwstr>
  </property>
  <property fmtid="{D5CDD505-2E9C-101B-9397-08002B2CF9AE}" pid="10" name="bjDocumentLabelXML-1">
    <vt:lpwstr>e7d-88d1-fc61674f86fd" value="" /&gt;&lt;element uid="92e993a3-af32-4afb-aa19-3a49cdb82c7a" value="" /&gt;&lt;/sisl&gt;</vt:lpwstr>
  </property>
  <property fmtid="{D5CDD505-2E9C-101B-9397-08002B2CF9AE}" pid="11" name="rtnipcontrolcode">
    <vt:lpwstr>unrestricted</vt:lpwstr>
  </property>
  <property fmtid="{D5CDD505-2E9C-101B-9397-08002B2CF9AE}" pid="12" name="rtnipcontrolcodevm">
    <vt:lpwstr>noipvm</vt:lpwstr>
  </property>
  <property fmtid="{D5CDD505-2E9C-101B-9397-08002B2CF9AE}" pid="13" name="rtnexportcontrolcountry">
    <vt:lpwstr>usa</vt:lpwstr>
  </property>
  <property fmtid="{D5CDD505-2E9C-101B-9397-08002B2CF9AE}" pid="14" name="rtnexportcontrolcode">
    <vt:lpwstr>otherinfo</vt:lpwstr>
  </property>
  <property fmtid="{D5CDD505-2E9C-101B-9397-08002B2CF9AE}" pid="15" name="rtnexportcontrolcodevm">
    <vt:lpwstr>nousecvm</vt:lpwstr>
  </property>
  <property fmtid="{D5CDD505-2E9C-101B-9397-08002B2CF9AE}" pid="16" name="bjLabelRefreshRequired">
    <vt:lpwstr>FileClassifier</vt:lpwstr>
  </property>
</Properties>
</file>